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6" r:id="rId3"/>
    <p:sldId id="257" r:id="rId4"/>
    <p:sldId id="267" r:id="rId5"/>
    <p:sldId id="258" r:id="rId6"/>
    <p:sldId id="259" r:id="rId7"/>
    <p:sldId id="266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31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A26CC-26B7-473F-ACFD-9748ECE659D8}" type="datetimeFigureOut">
              <a:rPr lang="en-GB" smtClean="0"/>
              <a:t>11/04/2017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E6BD-83F1-4A7D-BAF7-CFD349D2D98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0315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A26CC-26B7-473F-ACFD-9748ECE659D8}" type="datetimeFigureOut">
              <a:rPr lang="en-GB" smtClean="0"/>
              <a:t>11/04/2017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E6BD-83F1-4A7D-BAF7-CFD349D2D98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5303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A26CC-26B7-473F-ACFD-9748ECE659D8}" type="datetimeFigureOut">
              <a:rPr lang="en-GB" smtClean="0"/>
              <a:t>11/04/2017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E6BD-83F1-4A7D-BAF7-CFD349D2D98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437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A26CC-26B7-473F-ACFD-9748ECE659D8}" type="datetimeFigureOut">
              <a:rPr lang="en-GB" smtClean="0"/>
              <a:t>11/04/2017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E6BD-83F1-4A7D-BAF7-CFD349D2D98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3891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A26CC-26B7-473F-ACFD-9748ECE659D8}" type="datetimeFigureOut">
              <a:rPr lang="en-GB" smtClean="0"/>
              <a:t>11/04/2017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E6BD-83F1-4A7D-BAF7-CFD349D2D98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1198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A26CC-26B7-473F-ACFD-9748ECE659D8}" type="datetimeFigureOut">
              <a:rPr lang="en-GB" smtClean="0"/>
              <a:t>11/04/2017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E6BD-83F1-4A7D-BAF7-CFD349D2D98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1888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A26CC-26B7-473F-ACFD-9748ECE659D8}" type="datetimeFigureOut">
              <a:rPr lang="en-GB" smtClean="0"/>
              <a:t>11/04/2017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E6BD-83F1-4A7D-BAF7-CFD349D2D98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8489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A26CC-26B7-473F-ACFD-9748ECE659D8}" type="datetimeFigureOut">
              <a:rPr lang="en-GB" smtClean="0"/>
              <a:t>11/04/2017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E6BD-83F1-4A7D-BAF7-CFD349D2D98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775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A26CC-26B7-473F-ACFD-9748ECE659D8}" type="datetimeFigureOut">
              <a:rPr lang="en-GB" smtClean="0"/>
              <a:t>11/04/2017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E6BD-83F1-4A7D-BAF7-CFD349D2D98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1521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A26CC-26B7-473F-ACFD-9748ECE659D8}" type="datetimeFigureOut">
              <a:rPr lang="en-GB" smtClean="0"/>
              <a:t>11/04/2017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E6BD-83F1-4A7D-BAF7-CFD349D2D98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260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A26CC-26B7-473F-ACFD-9748ECE659D8}" type="datetimeFigureOut">
              <a:rPr lang="en-GB" smtClean="0"/>
              <a:t>11/04/2017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E6BD-83F1-4A7D-BAF7-CFD349D2D98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8784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A26CC-26B7-473F-ACFD-9748ECE659D8}" type="datetimeFigureOut">
              <a:rPr lang="en-GB" smtClean="0"/>
              <a:t>11/04/2017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8E6BD-83F1-4A7D-BAF7-CFD349D2D98B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7733"/>
            <a:ext cx="9143999" cy="722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224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600" b="1" dirty="0"/>
              <a:t>East Coker Neighbourhood Plan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en-GB" sz="3600" b="1" dirty="0"/>
              <a:t>Possible Framework for the Preparation of the Draft Plan</a:t>
            </a:r>
            <a:endParaRPr lang="en-GB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en-GB" sz="3200" b="1" dirty="0" smtClean="0"/>
          </a:p>
          <a:p>
            <a:r>
              <a:rPr lang="en-GB" sz="3200" b="1" dirty="0" smtClean="0"/>
              <a:t>Simon Williams </a:t>
            </a:r>
          </a:p>
          <a:p>
            <a:r>
              <a:rPr lang="en-GB" sz="3200" b="1" dirty="0" smtClean="0">
                <a:solidFill>
                  <a:srgbClr val="00B050"/>
                </a:solidFill>
              </a:rPr>
              <a:t>Footprint Futures</a:t>
            </a:r>
          </a:p>
          <a:p>
            <a:r>
              <a:rPr lang="en-GB" sz="3200" b="1" dirty="0" smtClean="0"/>
              <a:t>2 November 2015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214430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b="1" dirty="0"/>
              <a:t>Built Environment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Results </a:t>
            </a:r>
            <a:r>
              <a:rPr lang="en-GB" dirty="0"/>
              <a:t>of Plan Survey</a:t>
            </a:r>
          </a:p>
          <a:p>
            <a:pPr lvl="0"/>
            <a:r>
              <a:rPr lang="en-GB" dirty="0"/>
              <a:t>Listed Buildings</a:t>
            </a:r>
          </a:p>
          <a:p>
            <a:pPr lvl="0"/>
            <a:r>
              <a:rPr lang="en-GB" dirty="0"/>
              <a:t>Support for Conservation Area[s]?</a:t>
            </a:r>
          </a:p>
          <a:p>
            <a:pPr lvl="0"/>
            <a:r>
              <a:rPr lang="en-GB" dirty="0"/>
              <a:t>General Policies</a:t>
            </a:r>
          </a:p>
          <a:p>
            <a:pPr lvl="0"/>
            <a:r>
              <a:rPr lang="en-GB" dirty="0"/>
              <a:t>Buildings &amp; Sites in need of Improvement</a:t>
            </a:r>
          </a:p>
          <a:p>
            <a:pPr lvl="0"/>
            <a:r>
              <a:rPr lang="en-GB" dirty="0"/>
              <a:t>Physical/Build Environment Improvements &amp; Proposals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643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Infrastructure, Transport, Movement &amp; Services</a:t>
            </a:r>
            <a:r>
              <a:rPr lang="en-GB" dirty="0"/>
              <a:t/>
            </a:r>
            <a:br>
              <a:rPr lang="en-GB" dirty="0"/>
            </a:br>
            <a:r>
              <a:rPr lang="en-GB" b="1" dirty="0"/>
              <a:t> 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/>
          </a:p>
          <a:p>
            <a:pPr lvl="0"/>
            <a:r>
              <a:rPr lang="en-GB" dirty="0"/>
              <a:t>Strategic Highway Issues</a:t>
            </a:r>
          </a:p>
          <a:p>
            <a:pPr lvl="0"/>
            <a:r>
              <a:rPr lang="en-GB" dirty="0"/>
              <a:t>Results of Plan Survey &amp; Local issues arising</a:t>
            </a:r>
          </a:p>
          <a:p>
            <a:pPr lvl="0"/>
            <a:r>
              <a:rPr lang="en-GB" dirty="0"/>
              <a:t>Pedestrian Routes [x ref Natural Environment]</a:t>
            </a:r>
          </a:p>
          <a:p>
            <a:pPr lvl="0"/>
            <a:r>
              <a:rPr lang="en-GB" dirty="0"/>
              <a:t>Bus Services &amp; Stops?</a:t>
            </a:r>
          </a:p>
          <a:p>
            <a:pPr lvl="0"/>
            <a:r>
              <a:rPr lang="en-GB" dirty="0"/>
              <a:t>Safety Issues</a:t>
            </a:r>
          </a:p>
          <a:p>
            <a:pPr lvl="0"/>
            <a:r>
              <a:rPr lang="en-GB" dirty="0"/>
              <a:t>Junction &amp; Highway Improvements needed?</a:t>
            </a:r>
          </a:p>
          <a:p>
            <a:pPr lvl="0"/>
            <a:r>
              <a:rPr lang="en-GB" dirty="0"/>
              <a:t>Policies </a:t>
            </a:r>
          </a:p>
          <a:p>
            <a:pPr lvl="0"/>
            <a:r>
              <a:rPr lang="en-GB" dirty="0"/>
              <a:t>Infrastructure services; Gas; Electric; Water issues</a:t>
            </a:r>
          </a:p>
          <a:p>
            <a:pPr lvl="0"/>
            <a:r>
              <a:rPr lang="en-GB" dirty="0"/>
              <a:t>Connectivity [x ref Business section]</a:t>
            </a:r>
          </a:p>
          <a:p>
            <a:endParaRPr lang="en-GB" dirty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495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94331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Next </a:t>
            </a:r>
            <a:r>
              <a:rPr lang="en-GB" b="1" dirty="0"/>
              <a:t>Steps, Implementation &amp; Delivery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97478"/>
            <a:ext cx="7886700" cy="546052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/>
              <a:t> </a:t>
            </a:r>
            <a:endParaRPr lang="en-GB" dirty="0"/>
          </a:p>
          <a:p>
            <a:pPr lvl="0"/>
            <a:r>
              <a:rPr lang="en-GB" dirty="0"/>
              <a:t>Explanation of the Next Stages</a:t>
            </a:r>
          </a:p>
          <a:p>
            <a:pPr lvl="0"/>
            <a:r>
              <a:rPr lang="en-GB" dirty="0"/>
              <a:t>Publicising, promotion &amp; marketing of the Draft Plan; Some Printed Copies </a:t>
            </a:r>
          </a:p>
          <a:p>
            <a:pPr lvl="0"/>
            <a:r>
              <a:rPr lang="en-GB" dirty="0"/>
              <a:t>Statutory Consultees</a:t>
            </a:r>
          </a:p>
          <a:p>
            <a:pPr lvl="0"/>
            <a:r>
              <a:rPr lang="en-GB" dirty="0"/>
              <a:t>Plan - ‘On Deposit’ in local public places; Village Hall; School; Shop; Pub; Library</a:t>
            </a:r>
          </a:p>
          <a:p>
            <a:pPr lvl="0"/>
            <a:r>
              <a:rPr lang="en-GB" dirty="0"/>
              <a:t>Summary Leaflet for wider </a:t>
            </a:r>
            <a:r>
              <a:rPr lang="en-GB" dirty="0" smtClean="0"/>
              <a:t>circulation; Local </a:t>
            </a:r>
            <a:r>
              <a:rPr lang="en-GB" dirty="0"/>
              <a:t>Media</a:t>
            </a:r>
          </a:p>
          <a:p>
            <a:pPr lvl="0"/>
            <a:r>
              <a:rPr lang="en-GB" dirty="0"/>
              <a:t>East Coker Neighbourhood Plan Website http://www.eastcokerparish.com/neighbourhood-plan..... </a:t>
            </a:r>
            <a:endParaRPr lang="en-GB" dirty="0" smtClean="0"/>
          </a:p>
          <a:p>
            <a:pPr marL="0" lvl="0" indent="0">
              <a:buNone/>
            </a:pPr>
            <a:r>
              <a:rPr lang="en-GB" b="1" dirty="0"/>
              <a:t>	</a:t>
            </a:r>
            <a:r>
              <a:rPr lang="en-GB" b="1" dirty="0" smtClean="0"/>
              <a:t>Needs </a:t>
            </a:r>
            <a:r>
              <a:rPr lang="en-GB" b="1" dirty="0"/>
              <a:t>Updating!</a:t>
            </a:r>
          </a:p>
          <a:p>
            <a:pPr lvl="0"/>
            <a:r>
              <a:rPr lang="en-GB" dirty="0"/>
              <a:t>How the plan will be used once adopted</a:t>
            </a:r>
          </a:p>
          <a:p>
            <a:pPr lvl="0"/>
            <a:r>
              <a:rPr lang="en-GB" dirty="0"/>
              <a:t>Who will Implement the site allocation proposals and when</a:t>
            </a:r>
          </a:p>
          <a:p>
            <a:pPr lvl="0"/>
            <a:r>
              <a:rPr lang="en-GB" dirty="0"/>
              <a:t>Schedule of Projects &amp; Proposals for Environmental Improvement</a:t>
            </a:r>
          </a:p>
          <a:p>
            <a:pPr lvl="0"/>
            <a:r>
              <a:rPr lang="en-GB" dirty="0"/>
              <a:t>Responsible Bodies &amp; funds</a:t>
            </a:r>
          </a:p>
          <a:p>
            <a:pPr lvl="0"/>
            <a:r>
              <a:rPr lang="en-GB" dirty="0"/>
              <a:t>Potential Future External Funding bids</a:t>
            </a:r>
          </a:p>
          <a:p>
            <a:pPr lvl="0"/>
            <a:r>
              <a:rPr lang="en-GB" dirty="0"/>
              <a:t>Approvals for SSDC Examination, Referendum Adoption </a:t>
            </a:r>
            <a:r>
              <a:rPr lang="en-GB" dirty="0" smtClean="0"/>
              <a:t>Processes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637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611" y="429957"/>
            <a:ext cx="6262777" cy="6262777"/>
          </a:xfrm>
        </p:spPr>
      </p:pic>
    </p:spTree>
    <p:extLst>
      <p:ext uri="{BB962C8B-B14F-4D97-AF65-F5344CB8AC3E}">
        <p14:creationId xmlns:p14="http://schemas.microsoft.com/office/powerpoint/2010/main" val="427907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500062"/>
            <a:ext cx="7886700" cy="1325563"/>
          </a:xfrm>
        </p:spPr>
        <p:txBody>
          <a:bodyPr>
            <a:noAutofit/>
          </a:bodyPr>
          <a:lstStyle/>
          <a:p>
            <a:r>
              <a:rPr lang="en-GB" sz="3200" b="1" dirty="0"/>
              <a:t>East Coker Neighbourhood Plan</a:t>
            </a:r>
            <a:r>
              <a:rPr lang="en-GB" sz="3200" dirty="0"/>
              <a:t/>
            </a:r>
            <a:br>
              <a:rPr lang="en-GB" sz="3200" dirty="0"/>
            </a:br>
            <a:r>
              <a:rPr lang="en-GB" sz="3200" b="1" dirty="0" smtClean="0"/>
              <a:t>Possible </a:t>
            </a:r>
            <a:r>
              <a:rPr lang="en-GB" sz="3200" b="1" dirty="0"/>
              <a:t>Framework for the </a:t>
            </a:r>
            <a:r>
              <a:rPr lang="en-GB" sz="3200" b="1" dirty="0" smtClean="0"/>
              <a:t>Preparation </a:t>
            </a:r>
            <a:r>
              <a:rPr lang="en-GB" sz="3200" b="1" dirty="0"/>
              <a:t>of the Draft Plan</a:t>
            </a:r>
            <a:endParaRPr lang="en-GB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764956"/>
          </a:xfrm>
        </p:spPr>
        <p:txBody>
          <a:bodyPr>
            <a:normAutofit fontScale="70000" lnSpcReduction="20000"/>
          </a:bodyPr>
          <a:lstStyle/>
          <a:p>
            <a:endParaRPr lang="en-GB" dirty="0"/>
          </a:p>
          <a:p>
            <a:r>
              <a:rPr lang="en-GB" b="1" dirty="0" smtClean="0"/>
              <a:t>Written </a:t>
            </a:r>
            <a:r>
              <a:rPr lang="en-GB" b="1" dirty="0"/>
              <a:t>Statement to include:</a:t>
            </a:r>
            <a:endParaRPr lang="en-GB" dirty="0"/>
          </a:p>
          <a:p>
            <a:pPr lvl="0"/>
            <a:r>
              <a:rPr lang="en-GB" dirty="0"/>
              <a:t>Background &amp;History</a:t>
            </a:r>
          </a:p>
          <a:p>
            <a:pPr lvl="0"/>
            <a:r>
              <a:rPr lang="en-GB" dirty="0"/>
              <a:t>Text on each subject matter, </a:t>
            </a:r>
          </a:p>
          <a:p>
            <a:pPr lvl="0"/>
            <a:r>
              <a:rPr lang="en-GB" dirty="0"/>
              <a:t>Review of issues consultation &amp; survey</a:t>
            </a:r>
          </a:p>
          <a:p>
            <a:pPr lvl="0"/>
            <a:r>
              <a:rPr lang="en-GB" dirty="0"/>
              <a:t>Policies</a:t>
            </a:r>
          </a:p>
          <a:p>
            <a:pPr lvl="0"/>
            <a:r>
              <a:rPr lang="en-GB" dirty="0"/>
              <a:t>Plans and Diagrams</a:t>
            </a:r>
          </a:p>
          <a:p>
            <a:pPr lvl="0"/>
            <a:r>
              <a:rPr lang="en-GB" dirty="0"/>
              <a:t>Photographs &amp; Sketches &amp; A-Z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b="1" dirty="0"/>
              <a:t>Other Documents</a:t>
            </a:r>
            <a:endParaRPr lang="en-GB" dirty="0"/>
          </a:p>
          <a:p>
            <a:pPr lvl="0"/>
            <a:r>
              <a:rPr lang="en-GB" dirty="0"/>
              <a:t>Proposals Map</a:t>
            </a:r>
          </a:p>
          <a:p>
            <a:pPr lvl="0"/>
            <a:r>
              <a:rPr lang="en-GB" dirty="0"/>
              <a:t>Report of Consultation and Surveys</a:t>
            </a:r>
          </a:p>
          <a:p>
            <a:pPr lvl="0"/>
            <a:r>
              <a:rPr lang="en-GB" dirty="0"/>
              <a:t>Strategic Environmental Appraisal/Assessment if needed</a:t>
            </a:r>
          </a:p>
          <a:p>
            <a:pPr lvl="0"/>
            <a:r>
              <a:rPr lang="en-GB" dirty="0"/>
              <a:t>Basic Conditions Report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924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73561"/>
          </a:xfrm>
        </p:spPr>
        <p:txBody>
          <a:bodyPr>
            <a:noAutofit/>
          </a:bodyPr>
          <a:lstStyle/>
          <a:p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600" b="1" dirty="0" smtClean="0"/>
              <a:t>Written </a:t>
            </a:r>
            <a:r>
              <a:rPr lang="en-GB" sz="3600" b="1" dirty="0"/>
              <a:t>Statement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en-GB" sz="3600" b="1" dirty="0"/>
              <a:t> </a:t>
            </a:r>
            <a:r>
              <a:rPr lang="en-GB" sz="3600" b="1" dirty="0" smtClean="0"/>
              <a:t>Background/Introduction</a:t>
            </a:r>
            <a:r>
              <a:rPr lang="en-GB" sz="3600" dirty="0"/>
              <a:t/>
            </a:r>
            <a:br>
              <a:rPr lang="en-GB" sz="3600" dirty="0"/>
            </a:b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7050"/>
            <a:ext cx="7886700" cy="4859847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GB" dirty="0" smtClean="0"/>
              <a:t>Explanation </a:t>
            </a:r>
            <a:r>
              <a:rPr lang="en-GB" dirty="0"/>
              <a:t>of the purpose of the Neighbourhood Plan &amp; what it comprises</a:t>
            </a:r>
          </a:p>
          <a:p>
            <a:pPr lvl="0"/>
            <a:r>
              <a:rPr lang="en-GB" dirty="0"/>
              <a:t>Why a Plan is needed for East Coker</a:t>
            </a:r>
          </a:p>
          <a:p>
            <a:pPr lvl="0"/>
            <a:r>
              <a:rPr lang="en-GB" dirty="0"/>
              <a:t>Who decided it was needed and who prepared it - Parish Council &amp; Plan Group</a:t>
            </a:r>
          </a:p>
          <a:p>
            <a:pPr lvl="0"/>
            <a:r>
              <a:rPr lang="en-GB" dirty="0"/>
              <a:t>Relationship to South Somerset Local Plan</a:t>
            </a:r>
          </a:p>
          <a:p>
            <a:pPr lvl="0"/>
            <a:r>
              <a:rPr lang="en-GB" dirty="0"/>
              <a:t>Timetable and the Processes for Plan preparation including Consultation</a:t>
            </a:r>
          </a:p>
          <a:p>
            <a:pPr lvl="0"/>
            <a:r>
              <a:rPr lang="en-GB" dirty="0"/>
              <a:t>The stages so far; Consultation &amp; Surveys etc. and next steps</a:t>
            </a:r>
          </a:p>
          <a:p>
            <a:pPr lvl="0"/>
            <a:r>
              <a:rPr lang="en-GB" dirty="0"/>
              <a:t>Reference to Future Consultation methods; Printed Documents, Summary Leaflets Website, Facebook etc.</a:t>
            </a:r>
          </a:p>
          <a:p>
            <a:endParaRPr lang="en-GB" dirty="0"/>
          </a:p>
          <a:p>
            <a:r>
              <a:rPr lang="en-GB" b="1" dirty="0"/>
              <a:t>Vision &amp; Objectives of the Plan</a:t>
            </a:r>
            <a:endParaRPr lang="en-GB" dirty="0"/>
          </a:p>
          <a:p>
            <a:pPr lvl="0"/>
            <a:r>
              <a:rPr lang="en-GB" dirty="0" smtClean="0"/>
              <a:t>Overarching </a:t>
            </a:r>
            <a:r>
              <a:rPr lang="en-GB" dirty="0"/>
              <a:t>Vision &amp; Strategic Objectives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427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b="1" dirty="0"/>
              <a:t>East Coker Context History &amp; Development Over time</a:t>
            </a:r>
            <a:r>
              <a:rPr lang="en-GB" sz="3600" dirty="0"/>
              <a:t/>
            </a:r>
            <a:br>
              <a:rPr lang="en-GB" sz="3600" dirty="0"/>
            </a:b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Geographical </a:t>
            </a:r>
            <a:r>
              <a:rPr lang="en-GB" dirty="0"/>
              <a:t>context in relation to history/heritage; Yeovil context etc. </a:t>
            </a:r>
          </a:p>
          <a:p>
            <a:pPr lvl="0"/>
            <a:r>
              <a:rPr lang="en-GB" dirty="0"/>
              <a:t>Overview of Geology, Landscape &amp; Natural Environment</a:t>
            </a:r>
          </a:p>
          <a:p>
            <a:pPr lvl="0"/>
            <a:r>
              <a:rPr lang="en-GB" dirty="0"/>
              <a:t>More recent developments 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605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Planning Context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01005"/>
            <a:ext cx="7886700" cy="4954737"/>
          </a:xfrm>
        </p:spPr>
        <p:txBody>
          <a:bodyPr>
            <a:normAutofit lnSpcReduction="10000"/>
          </a:bodyPr>
          <a:lstStyle/>
          <a:p>
            <a:pPr lvl="0"/>
            <a:r>
              <a:rPr lang="en-GB" dirty="0" smtClean="0"/>
              <a:t>Planning </a:t>
            </a:r>
            <a:r>
              <a:rPr lang="en-GB" dirty="0"/>
              <a:t>Acts &amp; National Planning Policy Framework</a:t>
            </a:r>
          </a:p>
          <a:p>
            <a:pPr lvl="0"/>
            <a:r>
              <a:rPr lang="en-GB" dirty="0"/>
              <a:t>Sustainable Development &amp; its application to the Plan</a:t>
            </a:r>
          </a:p>
          <a:p>
            <a:pPr lvl="0"/>
            <a:r>
              <a:rPr lang="en-GB" dirty="0"/>
              <a:t>South Somerset District Local Plan</a:t>
            </a:r>
          </a:p>
          <a:p>
            <a:pPr lvl="0"/>
            <a:r>
              <a:rPr lang="en-GB" dirty="0"/>
              <a:t>Localism Act 2011</a:t>
            </a:r>
          </a:p>
          <a:p>
            <a:pPr lvl="0"/>
            <a:r>
              <a:rPr lang="en-GB" dirty="0"/>
              <a:t>Role of East Coker Neighbourhood Plan</a:t>
            </a:r>
          </a:p>
          <a:p>
            <a:pPr lvl="0"/>
            <a:r>
              <a:rPr lang="en-GB" dirty="0"/>
              <a:t>Brief Summary of How the Planning System Works, </a:t>
            </a:r>
          </a:p>
          <a:p>
            <a:pPr lvl="0"/>
            <a:r>
              <a:rPr lang="en-GB" dirty="0"/>
              <a:t>How Decisions on Planning Applications are made &amp; Planning Appeals </a:t>
            </a:r>
          </a:p>
          <a:p>
            <a:pPr lvl="0"/>
            <a:r>
              <a:rPr lang="en-GB" dirty="0" smtClean="0"/>
              <a:t>Role </a:t>
            </a:r>
            <a:r>
              <a:rPr lang="en-GB" dirty="0"/>
              <a:t>of District &amp; Parish Councils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098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Housing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7661" y="1213149"/>
            <a:ext cx="7886700" cy="4351338"/>
          </a:xfrm>
        </p:spPr>
        <p:txBody>
          <a:bodyPr>
            <a:normAutofit fontScale="92500" lnSpcReduction="20000"/>
          </a:bodyPr>
          <a:lstStyle/>
          <a:p>
            <a:endParaRPr lang="en-GB" dirty="0"/>
          </a:p>
          <a:p>
            <a:pPr lvl="0"/>
            <a:r>
              <a:rPr lang="en-GB" dirty="0"/>
              <a:t>History &amp; Development</a:t>
            </a:r>
          </a:p>
          <a:p>
            <a:pPr lvl="0"/>
            <a:r>
              <a:rPr lang="en-GB" dirty="0"/>
              <a:t>The previous Local Plan Development Boundary &amp; SSDC Policy SS2</a:t>
            </a:r>
          </a:p>
          <a:p>
            <a:pPr lvl="0"/>
            <a:r>
              <a:rPr lang="en-GB" dirty="0"/>
              <a:t>SSDC Strategic Polices; Keyford &amp; Other larger sites in Parish and therefore Plan area</a:t>
            </a:r>
          </a:p>
          <a:p>
            <a:pPr lvl="0"/>
            <a:r>
              <a:rPr lang="en-GB" dirty="0"/>
              <a:t>Outcome of General Plan Survey &amp; Consultation</a:t>
            </a:r>
          </a:p>
          <a:p>
            <a:pPr lvl="0"/>
            <a:r>
              <a:rPr lang="en-GB" dirty="0"/>
              <a:t>Market &amp; Affordable Housing Issues &amp; Controls over tenure …views of </a:t>
            </a:r>
            <a:r>
              <a:rPr lang="en-GB" dirty="0" err="1"/>
              <a:t>Yarlington</a:t>
            </a:r>
            <a:endParaRPr lang="en-GB" dirty="0"/>
          </a:p>
          <a:p>
            <a:pPr lvl="0"/>
            <a:r>
              <a:rPr lang="en-GB" dirty="0"/>
              <a:t>General Housing Policies</a:t>
            </a:r>
          </a:p>
          <a:p>
            <a:pPr lvl="0"/>
            <a:r>
              <a:rPr lang="en-GB" dirty="0"/>
              <a:t>Ref to : Affordable/Social &amp; Market Mixed Sites &amp; Locations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307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Employment &amp; Business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47655"/>
            <a:ext cx="78867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lvl="0"/>
            <a:r>
              <a:rPr lang="en-GB" dirty="0"/>
              <a:t>Wider Context and Residents Working Patterns</a:t>
            </a:r>
          </a:p>
          <a:p>
            <a:pPr lvl="0"/>
            <a:r>
              <a:rPr lang="en-GB" dirty="0"/>
              <a:t>Hierarchy of Locations; Yeovil &amp; other Larger centres; </a:t>
            </a:r>
          </a:p>
          <a:p>
            <a:pPr lvl="0"/>
            <a:r>
              <a:rPr lang="en-GB" dirty="0"/>
              <a:t>Agriculture, Tourism roles  &amp; Local Businesses &amp; Services</a:t>
            </a:r>
          </a:p>
          <a:p>
            <a:pPr lvl="0"/>
            <a:r>
              <a:rPr lang="en-GB" dirty="0"/>
              <a:t>Outcome of  business surveys &amp; consultations</a:t>
            </a:r>
          </a:p>
          <a:p>
            <a:pPr lvl="0"/>
            <a:r>
              <a:rPr lang="en-GB" dirty="0"/>
              <a:t>Self-Employment &amp; ‘Homeworking’ Trends</a:t>
            </a:r>
          </a:p>
          <a:p>
            <a:pPr lvl="0"/>
            <a:r>
              <a:rPr lang="en-GB" dirty="0"/>
              <a:t>Connectivity Issues; Internet &amp; Mobile Coverage</a:t>
            </a:r>
          </a:p>
          <a:p>
            <a:pPr lvl="0"/>
            <a:r>
              <a:rPr lang="en-GB" dirty="0"/>
              <a:t>Directory of Local Businesses?</a:t>
            </a:r>
          </a:p>
          <a:p>
            <a:pPr lvl="0"/>
            <a:r>
              <a:rPr lang="en-GB" dirty="0"/>
              <a:t>Employment &amp; Business focused Policies &amp; Future needs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98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/>
              <a:t>Community Facilities &amp; Recreation Leisure</a:t>
            </a:r>
            <a:r>
              <a:rPr lang="en-GB" sz="3600" dirty="0"/>
              <a:t/>
            </a:r>
            <a:br>
              <a:rPr lang="en-GB" sz="3600" dirty="0"/>
            </a:b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42204"/>
            <a:ext cx="7886700" cy="493475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lvl="0"/>
            <a:r>
              <a:rPr lang="en-GB" dirty="0"/>
              <a:t>Local </a:t>
            </a:r>
            <a:r>
              <a:rPr lang="en-GB" dirty="0" smtClean="0"/>
              <a:t>Shopping </a:t>
            </a:r>
            <a:r>
              <a:rPr lang="en-GB" dirty="0"/>
              <a:t>patterns; role of Yeovil &amp; other centres</a:t>
            </a:r>
          </a:p>
          <a:p>
            <a:pPr lvl="0"/>
            <a:r>
              <a:rPr lang="en-GB" dirty="0"/>
              <a:t>Results of Plan Survey</a:t>
            </a:r>
          </a:p>
          <a:p>
            <a:pPr lvl="0"/>
            <a:r>
              <a:rPr lang="en-GB" dirty="0"/>
              <a:t>Local Shop &amp; Possible  future plans for community shop</a:t>
            </a:r>
          </a:p>
          <a:p>
            <a:pPr lvl="0"/>
            <a:r>
              <a:rPr lang="en-GB" dirty="0"/>
              <a:t>Organisations, Societies &amp; Clubs</a:t>
            </a:r>
          </a:p>
          <a:p>
            <a:pPr lvl="0"/>
            <a:r>
              <a:rPr lang="en-GB" dirty="0"/>
              <a:t>Village Hall &amp; Playing Field Pavilion and Role for Activities for all age groups</a:t>
            </a:r>
          </a:p>
          <a:p>
            <a:pPr lvl="0"/>
            <a:r>
              <a:rPr lang="en-GB" dirty="0"/>
              <a:t>Open Space and Recreational facilities</a:t>
            </a:r>
          </a:p>
          <a:p>
            <a:pPr lvl="0"/>
            <a:r>
              <a:rPr lang="en-GB" dirty="0"/>
              <a:t>Policies  &amp; needs or improvements required</a:t>
            </a:r>
          </a:p>
          <a:p>
            <a:pPr lvl="0"/>
            <a:r>
              <a:rPr lang="en-GB" dirty="0"/>
              <a:t>Education &amp; learning; </a:t>
            </a:r>
          </a:p>
          <a:p>
            <a:pPr lvl="0"/>
            <a:r>
              <a:rPr lang="en-GB" dirty="0"/>
              <a:t>Primary School  &amp; Pre-school facilities</a:t>
            </a:r>
          </a:p>
          <a:p>
            <a:pPr lvl="0"/>
            <a:r>
              <a:rPr lang="en-GB" dirty="0"/>
              <a:t>A- Z ‘Local Distinctiveness’ schools project</a:t>
            </a:r>
          </a:p>
          <a:p>
            <a:pPr lvl="0"/>
            <a:r>
              <a:rPr lang="en-GB" dirty="0"/>
              <a:t>Learning for age groups beyond school age</a:t>
            </a:r>
          </a:p>
          <a:p>
            <a:pPr marL="0" indent="0">
              <a:buNone/>
            </a:pPr>
            <a:r>
              <a:rPr lang="en-GB" b="1" dirty="0"/>
              <a:t> 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282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Environment - </a:t>
            </a:r>
            <a:r>
              <a:rPr lang="en-GB" sz="3600" b="1" dirty="0" smtClean="0"/>
              <a:t>Natural </a:t>
            </a:r>
            <a:r>
              <a:rPr lang="en-GB" sz="3600" b="1" dirty="0"/>
              <a:t>Environment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GB" dirty="0" smtClean="0"/>
              <a:t>Results </a:t>
            </a:r>
            <a:r>
              <a:rPr lang="en-GB" dirty="0"/>
              <a:t>of Plan Survey</a:t>
            </a:r>
          </a:p>
          <a:p>
            <a:pPr lvl="0"/>
            <a:r>
              <a:rPr lang="en-GB" dirty="0"/>
              <a:t>Landscape Characteristics &amp; Biodiversity issues#</a:t>
            </a:r>
          </a:p>
          <a:p>
            <a:pPr lvl="0"/>
            <a:r>
              <a:rPr lang="en-GB" dirty="0"/>
              <a:t>Results of Consultation Historic England, Natural England, Environment Agency</a:t>
            </a:r>
          </a:p>
          <a:p>
            <a:pPr lvl="0"/>
            <a:r>
              <a:rPr lang="en-GB" dirty="0"/>
              <a:t>Flooding Issues [Cross Ref to Emergency Planning Role of PC?]</a:t>
            </a:r>
          </a:p>
          <a:p>
            <a:pPr lvl="0"/>
            <a:r>
              <a:rPr lang="en-GB" dirty="0"/>
              <a:t>Rights of Way</a:t>
            </a:r>
          </a:p>
          <a:p>
            <a:pPr lvl="0"/>
            <a:r>
              <a:rPr lang="en-GB" dirty="0"/>
              <a:t>Renewable Energy?</a:t>
            </a:r>
          </a:p>
          <a:p>
            <a:pPr lvl="0"/>
            <a:r>
              <a:rPr lang="en-GB" dirty="0"/>
              <a:t>General Policies</a:t>
            </a:r>
          </a:p>
          <a:p>
            <a:pPr lvl="0"/>
            <a:r>
              <a:rPr lang="en-GB" dirty="0"/>
              <a:t>Proposed Natural Environmental Improvements for inclusion in </a:t>
            </a:r>
            <a:r>
              <a:rPr lang="en-GB" dirty="0" smtClean="0"/>
              <a:t>Annexe </a:t>
            </a:r>
            <a:r>
              <a:rPr lang="en-GB" dirty="0"/>
              <a:t>to Plan</a:t>
            </a:r>
          </a:p>
          <a:p>
            <a:pPr lvl="1"/>
            <a:r>
              <a:rPr lang="en-GB" dirty="0"/>
              <a:t>Within the Villages themselves</a:t>
            </a:r>
          </a:p>
          <a:p>
            <a:pPr lvl="1"/>
            <a:r>
              <a:rPr lang="en-GB" dirty="0"/>
              <a:t>Within the wider Parish; footpath signposts Project etc.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046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</TotalTime>
  <Words>593</Words>
  <Application>Microsoft Office PowerPoint</Application>
  <PresentationFormat>On-screen Show (4:3)</PresentationFormat>
  <Paragraphs>125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East Coker Neighbourhood Plan Possible Framework for the Preparation of the Draft Plan</vt:lpstr>
      <vt:lpstr>East Coker Neighbourhood Plan Possible Framework for the Preparation of the Draft Plan</vt:lpstr>
      <vt:lpstr> Written Statement  Background/Introduction </vt:lpstr>
      <vt:lpstr>East Coker Context History &amp; Development Over time </vt:lpstr>
      <vt:lpstr>Planning Context </vt:lpstr>
      <vt:lpstr>Housing </vt:lpstr>
      <vt:lpstr>Employment &amp; Business </vt:lpstr>
      <vt:lpstr>Community Facilities &amp; Recreation Leisure </vt:lpstr>
      <vt:lpstr>Environment - Natural Environment</vt:lpstr>
      <vt:lpstr>Built Environment </vt:lpstr>
      <vt:lpstr>Infrastructure, Transport, Movement &amp; Services  </vt:lpstr>
      <vt:lpstr> Next Steps, Implementation &amp; Delivery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Samsung</dc:creator>
  <cp:lastModifiedBy>simon williams</cp:lastModifiedBy>
  <cp:revision>4</cp:revision>
  <dcterms:created xsi:type="dcterms:W3CDTF">2015-10-27T19:21:04Z</dcterms:created>
  <dcterms:modified xsi:type="dcterms:W3CDTF">2017-04-11T11:39:02Z</dcterms:modified>
</cp:coreProperties>
</file>